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64" r:id="rId6"/>
    <p:sldId id="265" r:id="rId7"/>
    <p:sldId id="266" r:id="rId8"/>
    <p:sldId id="259" r:id="rId9"/>
    <p:sldId id="260" r:id="rId10"/>
    <p:sldId id="263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3E547-30B3-45DB-BA6E-C073272216E0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BC3CC-AFB8-4E26-89A9-27ED27125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8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F69B16-BEAD-4B0F-BD10-AA5A0F987FC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146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6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2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2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3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1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C180-1526-4CB3-9FE5-54A86B8047BB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4B5D-46D3-4EEC-9F91-C61992A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7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and Psychosocial support in CORONAVIRUS epidemic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MHPSS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0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MHPSS in Coronavirus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MHPSS and protection response aims at providing quality and culturally appropriate treatment and protection interventions through planning, implementing, </a:t>
            </a:r>
            <a:r>
              <a:rPr lang="en-US" dirty="0" smtClean="0"/>
              <a:t>coordinating, and </a:t>
            </a:r>
            <a:r>
              <a:rPr lang="en-US" dirty="0"/>
              <a:t>monitoring psychosocial care and protection for people who </a:t>
            </a:r>
            <a:r>
              <a:rPr lang="en-US" dirty="0" smtClean="0"/>
              <a:t>are affected by Coronavirus.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3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Materials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Majorly the training materials that were used in the Ebola Virus Response largely apply with some </a:t>
            </a:r>
            <a:r>
              <a:rPr lang="en-US" dirty="0" smtClean="0"/>
              <a:t>modifications</a:t>
            </a:r>
          </a:p>
          <a:p>
            <a:r>
              <a:rPr lang="en-US" dirty="0" smtClean="0"/>
              <a:t>More materials have bee brought on board and we need </a:t>
            </a:r>
            <a:r>
              <a:rPr lang="en-US" dirty="0" err="1" smtClean="0"/>
              <a:t>morwe</a:t>
            </a:r>
            <a:r>
              <a:rPr lang="en-US" dirty="0" smtClean="0"/>
              <a:t> time to work on them</a:t>
            </a:r>
            <a:endParaRPr lang="en-US" dirty="0" smtClean="0"/>
          </a:p>
          <a:p>
            <a:r>
              <a:rPr lang="en-US" dirty="0" smtClean="0"/>
              <a:t>Materials will be reviewed and reproduced</a:t>
            </a:r>
          </a:p>
          <a:p>
            <a:r>
              <a:rPr lang="en-US" dirty="0" smtClean="0"/>
              <a:t>An orientation of the national trainers will be conducted</a:t>
            </a:r>
          </a:p>
        </p:txBody>
      </p:sp>
    </p:spTree>
    <p:extLst>
      <p:ext uri="{BB962C8B-B14F-4D97-AF65-F5344CB8AC3E}">
        <p14:creationId xmlns:p14="http://schemas.microsoft.com/office/powerpoint/2010/main" val="116812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CORONAVIRUS </a:t>
            </a:r>
            <a:r>
              <a:rPr lang="en-US" dirty="0"/>
              <a:t>Disease </a:t>
            </a:r>
            <a:r>
              <a:rPr lang="en-US" dirty="0" smtClean="0"/>
              <a:t>may </a:t>
            </a:r>
            <a:r>
              <a:rPr lang="en-US" dirty="0"/>
              <a:t>cause mental health problems because of the nature of the disease and the disruption it causes to the socio-ecology of the infected, affected, responders and their families. </a:t>
            </a:r>
            <a:endParaRPr lang="en-US" dirty="0" smtClean="0"/>
          </a:p>
          <a:p>
            <a:r>
              <a:rPr lang="en-US" dirty="0" smtClean="0"/>
              <a:t>Targeted </a:t>
            </a:r>
            <a:r>
              <a:rPr lang="en-US" dirty="0"/>
              <a:t>response interventions by health and other actors may in addition impact on </a:t>
            </a:r>
            <a:r>
              <a:rPr lang="en-US" dirty="0" smtClean="0"/>
              <a:t>Coronavirus </a:t>
            </a:r>
            <a:r>
              <a:rPr lang="en-US" dirty="0"/>
              <a:t>affected </a:t>
            </a:r>
            <a:r>
              <a:rPr lang="en-US" dirty="0" smtClean="0"/>
              <a:t>communities and their mental </a:t>
            </a:r>
            <a:r>
              <a:rPr lang="en-US" dirty="0"/>
              <a:t>health. </a:t>
            </a:r>
            <a:endParaRPr lang="en-US" dirty="0" smtClean="0"/>
          </a:p>
          <a:p>
            <a:r>
              <a:rPr lang="en-US" dirty="0" smtClean="0"/>
              <a:t>Children’s and adult </a:t>
            </a:r>
            <a:r>
              <a:rPr lang="en-US" dirty="0"/>
              <a:t>mental health and psychosocial well-being may be significantly affected during </a:t>
            </a:r>
            <a:r>
              <a:rPr lang="en-US" dirty="0" smtClean="0"/>
              <a:t>CORONAVIRUS outbreaks </a:t>
            </a:r>
            <a:r>
              <a:rPr lang="en-US" dirty="0"/>
              <a:t>as well as the response interventions when friends caregivers, family members are affected and there is a change in community service provision (such as closing or schools, community </a:t>
            </a:r>
            <a:r>
              <a:rPr lang="en-US" dirty="0" err="1" smtClean="0"/>
              <a:t>groups,isolation</a:t>
            </a:r>
            <a:r>
              <a:rPr lang="en-US" dirty="0" smtClean="0"/>
              <a:t>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Fear of the virus is associated with the experience of intense distress. Exposure to any severe stressor is a risk factor of long-term mental and psychosocial problems (including anxiety and mood disorders as well as acute stress and grief reactions). </a:t>
            </a:r>
          </a:p>
        </p:txBody>
      </p:sp>
    </p:spTree>
    <p:extLst>
      <p:ext uri="{BB962C8B-B14F-4D97-AF65-F5344CB8AC3E}">
        <p14:creationId xmlns:p14="http://schemas.microsoft.com/office/powerpoint/2010/main" val="357843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Psychological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general term used to describe unpleasant feelings or emotions that impact your level of functioning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other words, it is psychological discomfort that interferes with your activities of daily living. </a:t>
            </a:r>
            <a:endParaRPr lang="en-US" dirty="0" smtClean="0"/>
          </a:p>
          <a:p>
            <a:r>
              <a:rPr lang="en-US" dirty="0" smtClean="0"/>
              <a:t>Psychological </a:t>
            </a:r>
            <a:r>
              <a:rPr lang="en-US" dirty="0"/>
              <a:t>distress can result in negative views of the environment, others, and the self. </a:t>
            </a:r>
            <a:endParaRPr lang="en-US" dirty="0" smtClean="0"/>
          </a:p>
          <a:p>
            <a:r>
              <a:rPr lang="en-US" dirty="0" smtClean="0"/>
              <a:t>Sadness</a:t>
            </a:r>
            <a:r>
              <a:rPr lang="en-US" dirty="0"/>
              <a:t>, anxiety, distraction, and symptoms of mental illness are manifestations of psychological distress.</a:t>
            </a:r>
          </a:p>
        </p:txBody>
      </p:sp>
    </p:spTree>
    <p:extLst>
      <p:ext uri="{BB962C8B-B14F-4D97-AF65-F5344CB8AC3E}">
        <p14:creationId xmlns:p14="http://schemas.microsoft.com/office/powerpoint/2010/main" val="6235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Psychosocial support:</a:t>
            </a:r>
            <a:r>
              <a:rPr lang="en-US" dirty="0"/>
              <a:t> helps individuals and communities to heal the psychological wounds and rebuild social structures after an emergency or a critical </a:t>
            </a:r>
            <a:r>
              <a:rPr lang="en-US" dirty="0" smtClean="0"/>
              <a:t>event</a:t>
            </a:r>
          </a:p>
          <a:p>
            <a:pPr lvl="0"/>
            <a:r>
              <a:rPr lang="en-US" b="1" dirty="0"/>
              <a:t>IDTR- Identification, Documentation, Family Tracing and Reunification </a:t>
            </a:r>
            <a:endParaRPr lang="en-US" dirty="0"/>
          </a:p>
          <a:p>
            <a:pPr lvl="0"/>
            <a:r>
              <a:rPr lang="en-US" b="1" dirty="0"/>
              <a:t>Establishment and strengthening of community child protection structures </a:t>
            </a:r>
            <a:r>
              <a:rPr lang="en-US" dirty="0"/>
              <a:t>e.g. Child protection </a:t>
            </a:r>
            <a:r>
              <a:rPr lang="en-US" dirty="0" smtClean="0"/>
              <a:t>communities, </a:t>
            </a:r>
            <a:r>
              <a:rPr lang="en-US" dirty="0"/>
              <a:t>children’s clubs or groups</a:t>
            </a:r>
          </a:p>
          <a:p>
            <a:pPr lvl="0"/>
            <a:r>
              <a:rPr lang="en-US" b="1" dirty="0"/>
              <a:t>Monitoring of and reporting </a:t>
            </a:r>
            <a:r>
              <a:rPr lang="en-US" dirty="0"/>
              <a:t>on incidences of abuse, violence and exploitation of children in communities </a:t>
            </a:r>
            <a:r>
              <a:rPr lang="en-US" dirty="0" smtClean="0"/>
              <a:t>where parents or care takers have been lost</a:t>
            </a:r>
            <a:endParaRPr lang="en-US" dirty="0"/>
          </a:p>
          <a:p>
            <a:pPr lvl="0"/>
            <a:r>
              <a:rPr lang="en-US" b="1" dirty="0"/>
              <a:t>Awareness raising </a:t>
            </a:r>
            <a:r>
              <a:rPr lang="en-US" dirty="0"/>
              <a:t>in communities on the protection of children during </a:t>
            </a:r>
            <a:r>
              <a:rPr lang="en-US" dirty="0" smtClean="0"/>
              <a:t>CORONAVIRUS </a:t>
            </a:r>
            <a:r>
              <a:rPr lang="en-US" dirty="0"/>
              <a:t>outbreaks including on prevention of separation, prevention of stigma etc.</a:t>
            </a:r>
          </a:p>
          <a:p>
            <a:pPr lvl="0"/>
            <a:r>
              <a:rPr lang="en-US" b="1" dirty="0"/>
              <a:t>Provision of individual case management services to children and their families to respond to protection concerns. </a:t>
            </a:r>
            <a:r>
              <a:rPr lang="en-US" dirty="0"/>
              <a:t>This includes identifying the protection issues, referring the children for services and follow-up of children until the protection problem is addressed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3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First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altLang="en-US" b="1" dirty="0"/>
              <a:t>Humane, supportive and practical assistance to fellow human beings </a:t>
            </a:r>
            <a:r>
              <a:rPr lang="en-US" altLang="en-US" b="1" dirty="0" smtClean="0"/>
              <a:t>who will have   </a:t>
            </a:r>
            <a:r>
              <a:rPr lang="en-US" altLang="en-US" b="1" dirty="0"/>
              <a:t>suffered exposure to </a:t>
            </a:r>
            <a:r>
              <a:rPr lang="en-US" altLang="en-US" b="1" dirty="0" smtClean="0"/>
              <a:t>Coronavirus</a:t>
            </a: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altLang="en-US" b="1" dirty="0" smtClean="0"/>
              <a:t>This will include amongst others:</a:t>
            </a:r>
            <a:endParaRPr lang="en-US" altLang="en-US" dirty="0"/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Assessing needs and concerns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Helping people to address basic needs (food, water)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Listening, but not pressuring people to talk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Comforting people and helping them to feel calm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Helping people connect to information, services and social supports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dirty="0"/>
              <a:t>Protecting people from further harm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b="1" dirty="0"/>
              <a:t>Linking people to service providers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b="1" dirty="0"/>
              <a:t>Providing basic </a:t>
            </a:r>
            <a:r>
              <a:rPr lang="en-US" altLang="en-US" b="1" dirty="0" err="1"/>
              <a:t>informations</a:t>
            </a:r>
            <a:endParaRPr lang="en-US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4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4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839200" cy="1371600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PFA Action Principles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651518" y="2133600"/>
            <a:ext cx="9162662" cy="4724400"/>
          </a:xfrm>
        </p:spPr>
        <p:txBody>
          <a:bodyPr rtlCol="0">
            <a:norm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dirty="0"/>
              <a:t>                                  Prepare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dirty="0"/>
              <a:t>		    --------------------------------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dirty="0"/>
              <a:t>	Look      	              </a:t>
            </a:r>
            <a:r>
              <a:rPr lang="en-US" dirty="0" smtClean="0"/>
              <a:t>Listen                           Link</a:t>
            </a:r>
            <a:endParaRPr lang="en-US" dirty="0"/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US" dirty="0"/>
          </a:p>
        </p:txBody>
      </p:sp>
      <p:pic>
        <p:nvPicPr>
          <p:cNvPr id="7578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5029200"/>
            <a:ext cx="21764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5029200"/>
            <a:ext cx="23098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4" y="5029200"/>
            <a:ext cx="28400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8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Objectives for MHPSS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ensure that emergency responses are safe, dignified, participatory, community owned, and socially and culturally acceptable.</a:t>
            </a:r>
          </a:p>
          <a:p>
            <a:r>
              <a:rPr lang="en-US" dirty="0"/>
              <a:t>To maintain the protection and well-being of persons of concern by strengthening community and family support.</a:t>
            </a:r>
          </a:p>
          <a:p>
            <a:r>
              <a:rPr lang="en-US" dirty="0"/>
              <a:t>To ensure that persons distressed by mental health and psychosocial problems have access to appropriate care.</a:t>
            </a:r>
          </a:p>
          <a:p>
            <a:r>
              <a:rPr lang="en-US" dirty="0"/>
              <a:t>To ensure that persons suffering from moderate or severe mental disorders have access to essential mental health services and to social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4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Tasks for the MHPSS trained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Assessing affected people for psychiatric and psychological conditions</a:t>
            </a:r>
          </a:p>
          <a:p>
            <a:pPr lvl="0"/>
            <a:r>
              <a:rPr lang="en-US" dirty="0"/>
              <a:t>Planning treatment and interventions for psychiatric/psychological conditions</a:t>
            </a:r>
          </a:p>
          <a:p>
            <a:pPr lvl="0"/>
            <a:r>
              <a:rPr lang="en-US" dirty="0"/>
              <a:t>Implementing treatment protocols to improve psychosocial wellbeing of people affected by </a:t>
            </a:r>
            <a:r>
              <a:rPr lang="en-US" dirty="0" smtClean="0"/>
              <a:t>CORONAVIRUS Documenting </a:t>
            </a:r>
            <a:r>
              <a:rPr lang="en-US" dirty="0"/>
              <a:t>and reporting about psychosocial activity to DTF</a:t>
            </a:r>
          </a:p>
          <a:p>
            <a:pPr lvl="0"/>
            <a:r>
              <a:rPr lang="en-US" dirty="0"/>
              <a:t>Enhancing psychosocial wellbeing of affected people and health workers on the task force</a:t>
            </a:r>
          </a:p>
          <a:p>
            <a:pPr lvl="0"/>
            <a:r>
              <a:rPr lang="en-US" dirty="0"/>
              <a:t>Networking with other service providers</a:t>
            </a:r>
          </a:p>
          <a:p>
            <a:pPr lvl="0"/>
            <a:r>
              <a:rPr lang="en-US" dirty="0"/>
              <a:t>Participate in development of local IEC materials and their dissemination as the chance arises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5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Tasks for the MHPSS trained personnel </a:t>
            </a:r>
            <a:r>
              <a:rPr lang="en-US" dirty="0" err="1" smtClean="0"/>
              <a:t>cont</a:t>
            </a:r>
            <a:r>
              <a:rPr lang="en-US" dirty="0" smtClean="0"/>
              <a:t>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Communicating to and support families of affected individuals and explore community and personal attitudes towards mental illness, and recognize the impact of stigma associated with mental instability and  illness</a:t>
            </a:r>
          </a:p>
          <a:p>
            <a:r>
              <a:rPr lang="en-US" dirty="0" smtClean="0"/>
              <a:t>Participate in training of selected service providers on MHPSS as may be called upon by any of the pillars</a:t>
            </a:r>
          </a:p>
          <a:p>
            <a:pPr lvl="0"/>
            <a:r>
              <a:rPr lang="en-US" dirty="0" smtClean="0"/>
              <a:t>Facilitate </a:t>
            </a:r>
            <a:r>
              <a:rPr lang="en-US" dirty="0"/>
              <a:t>restoration of livelihoods activities in the post epidemic phase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/>
              <a:t>Facilitate </a:t>
            </a:r>
            <a:r>
              <a:rPr lang="en-US" b="1" dirty="0" err="1"/>
              <a:t>intersectoral</a:t>
            </a:r>
            <a:r>
              <a:rPr lang="en-US" b="1" dirty="0"/>
              <a:t> coordination through a Technical Working Group for MHPSS with actors in health, community-based protection, child protection, SGBV, education and nutrition.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798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Wingdings</vt:lpstr>
      <vt:lpstr>Office Theme</vt:lpstr>
      <vt:lpstr>Mental Health and Psychosocial support in CORONAVIRUS epidemic</vt:lpstr>
      <vt:lpstr>Background</vt:lpstr>
      <vt:lpstr>Psychological distress</vt:lpstr>
      <vt:lpstr>Required Interventions</vt:lpstr>
      <vt:lpstr>Psychological First Aid</vt:lpstr>
      <vt:lpstr>PFA Action Principles</vt:lpstr>
      <vt:lpstr>Overarching Objectives for MHPSS</vt:lpstr>
      <vt:lpstr>Planned Tasks for the MHPSS trained personnel</vt:lpstr>
      <vt:lpstr>Planned Tasks for the MHPSS trained personnel cont--</vt:lpstr>
      <vt:lpstr>The need for MHPSS in Coronavirus</vt:lpstr>
      <vt:lpstr>Training Materials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and Psychosocial support I CORONAVIRUS epidemic</dc:title>
  <dc:creator>Sentumbwe, Dr. Olive - ug</dc:creator>
  <cp:lastModifiedBy>Sentumbwe, Dr. Olive - ug</cp:lastModifiedBy>
  <cp:revision>11</cp:revision>
  <dcterms:created xsi:type="dcterms:W3CDTF">2020-01-30T03:59:19Z</dcterms:created>
  <dcterms:modified xsi:type="dcterms:W3CDTF">2020-02-24T11:31:41Z</dcterms:modified>
</cp:coreProperties>
</file>